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Fira Sans Extra Condensed"/>
      <p:regular r:id="rId21"/>
      <p:bold r:id="rId22"/>
      <p:italic r:id="rId23"/>
      <p:boldItalic r:id="rId24"/>
    </p:embeddedFont>
    <p:embeddedFont>
      <p:font typeface="Fira Sans Extra Condensed SemiBol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316048-33F5-406B-84DF-F574AC7D5CE4}">
  <a:tblStyle styleId="{3C316048-33F5-406B-84DF-F574AC7D5C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FiraSansExtraCondensed-bold.fntdata"/><Relationship Id="rId21" Type="http://schemas.openxmlformats.org/officeDocument/2006/relationships/font" Target="fonts/FiraSansExtraCondensed-regular.fntdata"/><Relationship Id="rId24" Type="http://schemas.openxmlformats.org/officeDocument/2006/relationships/font" Target="fonts/FiraSansExtraCondensed-boldItalic.fntdata"/><Relationship Id="rId23" Type="http://schemas.openxmlformats.org/officeDocument/2006/relationships/font" Target="fonts/FiraSansExtraCondense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FiraSansExtraCondensedSemiBold-bold.fntdata"/><Relationship Id="rId25" Type="http://schemas.openxmlformats.org/officeDocument/2006/relationships/font" Target="fonts/FiraSansExtraCondensedSemiBold-regular.fntdata"/><Relationship Id="rId28" Type="http://schemas.openxmlformats.org/officeDocument/2006/relationships/font" Target="fonts/FiraSansExtraCondensedSemiBold-boldItalic.fntdata"/><Relationship Id="rId27" Type="http://schemas.openxmlformats.org/officeDocument/2006/relationships/font" Target="fonts/FiraSansExtraCondensedSemiBold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a8067ed9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a8067ed9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a8067ed9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a8067ed9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4a8067ed9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4a8067ed9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a8067ed9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a8067ed9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a8067ed9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4a8067ed9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a8067ed9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a8067ed9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a8067ed9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a8067ed9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a8067ed9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a8067ed9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a8067ed9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a8067ed9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09600" y="3546275"/>
            <a:ext cx="42522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xiv.org/abs/1910.01108" TargetMode="External"/><Relationship Id="rId4" Type="http://schemas.openxmlformats.org/officeDocument/2006/relationships/hyperlink" Target="https://huggingface.co/learn/nlp-course/chapter1/1" TargetMode="External"/><Relationship Id="rId5" Type="http://schemas.openxmlformats.org/officeDocument/2006/relationships/hyperlink" Target="https://www.youtube.com/watch?v=H39Z_720T5s&amp;t=131s" TargetMode="External"/><Relationship Id="rId6" Type="http://schemas.openxmlformats.org/officeDocument/2006/relationships/hyperlink" Target="https://www.youtube.com/watch?v=xI0HHN5XKDo" TargetMode="External"/><Relationship Id="rId7" Type="http://schemas.openxmlformats.org/officeDocument/2006/relationships/hyperlink" Target="https://towardsdatascience.com/distillation-of-bert-like-models-the-theory-32e19a02641f" TargetMode="External"/><Relationship Id="rId8" Type="http://schemas.openxmlformats.org/officeDocument/2006/relationships/hyperlink" Target="http://jalammar.github.io/illustrated-bert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DistilBERT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09600" y="3546275"/>
            <a:ext cx="42522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Ulises Gallardo Rodríguez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150" y="1703588"/>
            <a:ext cx="1289975" cy="12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REFERENCIAS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3"/>
              </a:rPr>
              <a:t>https://arxiv.org/abs/1910.01108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4"/>
              </a:rPr>
              <a:t>https://huggingface.co/learn/nlp-course/chapter1/1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5"/>
              </a:rPr>
              <a:t>https://www.youtube.com/watch?v=H39Z_720T5s&amp;t=131s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6"/>
              </a:rPr>
              <a:t>https://www.youtube.com/watch?v=xI0HHN5XKDo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7"/>
              </a:rPr>
              <a:t>https://towardsdatascience.com/distillation-of-bert-like-models-the-theory-32e19a02641f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8"/>
              </a:rPr>
              <a:t>http://jalammar.github.io/illustrated-bert/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TRANSFORMERS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800" y="981225"/>
            <a:ext cx="7472648" cy="40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274500" y="3584725"/>
            <a:ext cx="152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Aprende y captura información contextual de la secuencia: Context Matters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6282900" y="3648025"/>
            <a:ext cx="2164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Genera </a:t>
            </a:r>
            <a:r>
              <a:rPr lang="e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secuencias de salida autorregresivas basadas en las representaciones aprendidas por el encoder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BERT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775" y="1072222"/>
            <a:ext cx="5331625" cy="29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492125" y="1197375"/>
            <a:ext cx="325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Roboto"/>
                <a:ea typeface="Roboto"/>
                <a:cs typeface="Roboto"/>
                <a:sym typeface="Roboto"/>
              </a:rPr>
              <a:t>Masked </a:t>
            </a:r>
            <a:r>
              <a:rPr lang="es" sz="1900">
                <a:latin typeface="Roboto"/>
                <a:ea typeface="Roboto"/>
                <a:cs typeface="Roboto"/>
                <a:sym typeface="Roboto"/>
              </a:rPr>
              <a:t>Language</a:t>
            </a:r>
            <a:r>
              <a:rPr lang="es" sz="1900">
                <a:latin typeface="Roboto"/>
                <a:ea typeface="Roboto"/>
                <a:cs typeface="Roboto"/>
                <a:sym typeface="Roboto"/>
              </a:rPr>
              <a:t> Model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5101375" y="1197375"/>
            <a:ext cx="321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Roboto"/>
                <a:ea typeface="Roboto"/>
                <a:cs typeface="Roboto"/>
                <a:sym typeface="Roboto"/>
              </a:rPr>
              <a:t>Next Sentence Prediction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514775" y="1749975"/>
            <a:ext cx="3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Paris is the [MASK] of France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766025" y="2167925"/>
            <a:ext cx="0" cy="55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763" y="2735875"/>
            <a:ext cx="836525" cy="82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6"/>
          <p:cNvCxnSpPr/>
          <p:nvPr/>
        </p:nvCxnSpPr>
        <p:spPr>
          <a:xfrm>
            <a:off x="1766025" y="3608450"/>
            <a:ext cx="0" cy="55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" name="Google Shape;84;p16"/>
          <p:cNvSpPr txBox="1"/>
          <p:nvPr/>
        </p:nvSpPr>
        <p:spPr>
          <a:xfrm>
            <a:off x="1347775" y="4246075"/>
            <a:ext cx="90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Capital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400" y="2167928"/>
            <a:ext cx="412285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DATASET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412" y="1614175"/>
            <a:ext cx="5965125" cy="26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2464025" y="1088850"/>
            <a:ext cx="42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16 GB of data (books corpus + wikipedia) = 3.3 Billion words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375" y="2090725"/>
            <a:ext cx="2061174" cy="14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FINE TUNE TO SPECIFIC TASK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098" y="875575"/>
            <a:ext cx="7115764" cy="397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DISTILLATION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900" y="865325"/>
            <a:ext cx="6986199" cy="414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BERT vs DistilBERT</a:t>
            </a:r>
            <a:endParaRPr/>
          </a:p>
        </p:txBody>
      </p:sp>
      <p:graphicFrame>
        <p:nvGraphicFramePr>
          <p:cNvPr id="113" name="Google Shape;113;p20"/>
          <p:cNvGraphicFramePr/>
          <p:nvPr/>
        </p:nvGraphicFramePr>
        <p:xfrm>
          <a:off x="626163" y="144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{3C316048-33F5-406B-84DF-F574AC7D5CE4}</a:tableStyleId>
              </a:tblPr>
              <a:tblGrid>
                <a:gridCol w="1427925"/>
                <a:gridCol w="1429700"/>
                <a:gridCol w="2152225"/>
                <a:gridCol w="1685375"/>
                <a:gridCol w="1419150"/>
              </a:tblGrid>
              <a:tr h="42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# param (Millions)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Inference Time (seconds)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Train Power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IMDb (acc.)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BERT-base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110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668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900">
                          <a:solidFill>
                            <a:schemeClr val="dk1"/>
                          </a:solidFill>
                        </a:rPr>
                        <a:t>8  V100 for 12 days*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93.46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DistilBERT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66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410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dk1"/>
                          </a:solidFill>
                        </a:rPr>
                        <a:t>8 16GB V100 GPUs for approximately 90 hours       (4 times less than BERT)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92.82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14" name="Google Shape;114;p20"/>
          <p:cNvSpPr txBox="1"/>
          <p:nvPr/>
        </p:nvSpPr>
        <p:spPr>
          <a:xfrm>
            <a:off x="692975" y="865325"/>
            <a:ext cx="66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DistilBERT retains 97% of BERT performance with 40% fewer parameters and it’s 60% faster.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CONCLUSIONS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712" y="1196225"/>
            <a:ext cx="4438523" cy="33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3555075" y="1573075"/>
            <a:ext cx="10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distilBERT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5621775" y="1466075"/>
            <a:ext cx="10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BERT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Migration Process Infographics by Slidesgo">
  <a:themeElements>
    <a:clrScheme name="Simple Light">
      <a:dk1>
        <a:srgbClr val="000000"/>
      </a:dk1>
      <a:lt1>
        <a:srgbClr val="FFFFFF"/>
      </a:lt1>
      <a:dk2>
        <a:srgbClr val="DDDDDD"/>
      </a:dk2>
      <a:lt2>
        <a:srgbClr val="293E8D"/>
      </a:lt2>
      <a:accent1>
        <a:srgbClr val="4335AF"/>
      </a:accent1>
      <a:accent2>
        <a:srgbClr val="9659F4"/>
      </a:accent2>
      <a:accent3>
        <a:srgbClr val="5CCFFB"/>
      </a:accent3>
      <a:accent4>
        <a:srgbClr val="A0FDF1"/>
      </a:accent4>
      <a:accent5>
        <a:srgbClr val="FCCAF5"/>
      </a:accent5>
      <a:accent6>
        <a:srgbClr val="FA72DC"/>
      </a:accent6>
      <a:hlink>
        <a:srgbClr val="2134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